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8" r:id="rId3"/>
    <p:sldId id="259" r:id="rId4"/>
    <p:sldId id="260" r:id="rId5"/>
    <p:sldId id="263" r:id="rId6"/>
    <p:sldId id="264" r:id="rId7"/>
    <p:sldId id="265" r:id="rId8"/>
    <p:sldId id="267" r:id="rId9"/>
    <p:sldId id="26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954" autoAdjust="0"/>
  </p:normalViewPr>
  <p:slideViewPr>
    <p:cSldViewPr snapToGrid="0">
      <p:cViewPr>
        <p:scale>
          <a:sx n="66" d="100"/>
          <a:sy n="66" d="100"/>
        </p:scale>
        <p:origin x="1584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26A91-A8E3-45CB-96CF-DFD4C833C0E8}" type="datetimeFigureOut">
              <a:rPr lang="es-MX" smtClean="0"/>
              <a:t>21/06/2024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C298E-E129-479C-AA0B-479A0A67032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08360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26A91-A8E3-45CB-96CF-DFD4C833C0E8}" type="datetimeFigureOut">
              <a:rPr lang="es-MX" smtClean="0"/>
              <a:t>21/06/2024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C298E-E129-479C-AA0B-479A0A67032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9737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26A91-A8E3-45CB-96CF-DFD4C833C0E8}" type="datetimeFigureOut">
              <a:rPr lang="es-MX" smtClean="0"/>
              <a:t>21/06/2024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C298E-E129-479C-AA0B-479A0A67032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72344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26A91-A8E3-45CB-96CF-DFD4C833C0E8}" type="datetimeFigureOut">
              <a:rPr lang="es-MX" smtClean="0"/>
              <a:t>21/06/2024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C298E-E129-479C-AA0B-479A0A67032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38344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26A91-A8E3-45CB-96CF-DFD4C833C0E8}" type="datetimeFigureOut">
              <a:rPr lang="es-MX" smtClean="0"/>
              <a:t>21/06/2024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C298E-E129-479C-AA0B-479A0A67032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68008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26A91-A8E3-45CB-96CF-DFD4C833C0E8}" type="datetimeFigureOut">
              <a:rPr lang="es-MX" smtClean="0"/>
              <a:t>21/06/2024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C298E-E129-479C-AA0B-479A0A67032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75700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26A91-A8E3-45CB-96CF-DFD4C833C0E8}" type="datetimeFigureOut">
              <a:rPr lang="es-MX" smtClean="0"/>
              <a:t>21/06/2024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C298E-E129-479C-AA0B-479A0A67032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73117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26A91-A8E3-45CB-96CF-DFD4C833C0E8}" type="datetimeFigureOut">
              <a:rPr lang="es-MX" smtClean="0"/>
              <a:t>21/06/2024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C298E-E129-479C-AA0B-479A0A67032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8939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26A91-A8E3-45CB-96CF-DFD4C833C0E8}" type="datetimeFigureOut">
              <a:rPr lang="es-MX" smtClean="0"/>
              <a:t>21/06/2024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C298E-E129-479C-AA0B-479A0A67032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14065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26A91-A8E3-45CB-96CF-DFD4C833C0E8}" type="datetimeFigureOut">
              <a:rPr lang="es-MX" smtClean="0"/>
              <a:t>21/06/2024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C298E-E129-479C-AA0B-479A0A67032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53234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26A91-A8E3-45CB-96CF-DFD4C833C0E8}" type="datetimeFigureOut">
              <a:rPr lang="es-MX" smtClean="0"/>
              <a:t>21/06/2024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5C298E-E129-479C-AA0B-479A0A67032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08064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E26A91-A8E3-45CB-96CF-DFD4C833C0E8}" type="datetimeFigureOut">
              <a:rPr lang="es-MX" smtClean="0"/>
              <a:t>21/06/2024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5C298E-E129-479C-AA0B-479A0A67032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523134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New York Night Photos, Download The BEST Free New York Night Stock Photos &amp;  HD Images">
            <a:extLst>
              <a:ext uri="{FF2B5EF4-FFF2-40B4-BE49-F238E27FC236}">
                <a16:creationId xmlns:a16="http://schemas.microsoft.com/office/drawing/2014/main" id="{53327FAD-98CC-4FEB-C567-773C1D5983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92"/>
          <a:stretch/>
        </p:blipFill>
        <p:spPr bwMode="auto">
          <a:xfrm>
            <a:off x="6096000" y="0"/>
            <a:ext cx="604961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2CADF6F-BD55-6C01-8397-4B20E764B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7748" y="1600200"/>
            <a:ext cx="5555974" cy="2425148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New York City Taxi Trip Duration</a:t>
            </a:r>
            <a:br>
              <a:rPr lang="en-US" dirty="0"/>
            </a:br>
            <a:r>
              <a:rPr lang="en-US" sz="1600" dirty="0" err="1"/>
              <a:t>Ejercicio</a:t>
            </a:r>
            <a:r>
              <a:rPr lang="en-US" sz="1600" dirty="0"/>
              <a:t> </a:t>
            </a:r>
            <a:r>
              <a:rPr lang="en-US" sz="1600" dirty="0" err="1"/>
              <a:t>por</a:t>
            </a:r>
            <a:r>
              <a:rPr lang="en-US" sz="1600" dirty="0"/>
              <a:t> Eduardo Javier Mendieta Lugo</a:t>
            </a:r>
            <a:endParaRPr lang="es-MX" dirty="0"/>
          </a:p>
        </p:txBody>
      </p:sp>
      <p:pic>
        <p:nvPicPr>
          <p:cNvPr id="4" name="Picture 2" descr="Taxis en las calles de times square en la ciudad de nueva york al estilo de  escenarios vibrantes | Foto Premium">
            <a:extLst>
              <a:ext uri="{FF2B5EF4-FFF2-40B4-BE49-F238E27FC236}">
                <a16:creationId xmlns:a16="http://schemas.microsoft.com/office/drawing/2014/main" id="{4DD9C7E6-6525-A24D-25EB-7B24E714B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0" y="0"/>
            <a:ext cx="1029522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erial shot manhattan central park fotografías e imágenes de alta  resolución - Alamy">
            <a:extLst>
              <a:ext uri="{FF2B5EF4-FFF2-40B4-BE49-F238E27FC236}">
                <a16:creationId xmlns:a16="http://schemas.microsoft.com/office/drawing/2014/main" id="{DB4208D7-549C-501D-7309-1BDFE6428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33606" y="-13252"/>
            <a:ext cx="93154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889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New York Night Photos, Download The BEST Free New York Night Stock Photos &amp;  HD Images">
            <a:extLst>
              <a:ext uri="{FF2B5EF4-FFF2-40B4-BE49-F238E27FC236}">
                <a16:creationId xmlns:a16="http://schemas.microsoft.com/office/drawing/2014/main" id="{E0BC0E41-63D2-C831-687B-5CDDD8BC1E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92"/>
          <a:stretch/>
        </p:blipFill>
        <p:spPr bwMode="auto">
          <a:xfrm>
            <a:off x="-1249291" y="619869"/>
            <a:ext cx="4284454" cy="4856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9B1E90E-5104-E163-F017-48A703F90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7125"/>
            <a:ext cx="10515600" cy="1325563"/>
          </a:xfrm>
        </p:spPr>
        <p:txBody>
          <a:bodyPr/>
          <a:lstStyle/>
          <a:p>
            <a:endParaRPr lang="es-MX"/>
          </a:p>
        </p:txBody>
      </p:sp>
      <p:pic>
        <p:nvPicPr>
          <p:cNvPr id="1026" name="Picture 2" descr="Taxis en las calles de times square en la ciudad de nueva york al estilo de  escenarios vibrantes | Foto Premium">
            <a:extLst>
              <a:ext uri="{FF2B5EF4-FFF2-40B4-BE49-F238E27FC236}">
                <a16:creationId xmlns:a16="http://schemas.microsoft.com/office/drawing/2014/main" id="{76EFF7A6-FC62-1CA6-A6EB-F63875A570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5163" y="695946"/>
            <a:ext cx="5962650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erial shot manhattan central park fotografías e imágenes de alta  resolución - Alamy">
            <a:extLst>
              <a:ext uri="{FF2B5EF4-FFF2-40B4-BE49-F238E27FC236}">
                <a16:creationId xmlns:a16="http://schemas.microsoft.com/office/drawing/2014/main" id="{E6A513ED-D39C-3C99-C244-69FD794F6C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7813" y="675704"/>
            <a:ext cx="5962650" cy="4389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lipse 3">
            <a:extLst>
              <a:ext uri="{FF2B5EF4-FFF2-40B4-BE49-F238E27FC236}">
                <a16:creationId xmlns:a16="http://schemas.microsoft.com/office/drawing/2014/main" id="{631DC223-9932-BBC6-A728-C15EA4D02A20}"/>
              </a:ext>
            </a:extLst>
          </p:cNvPr>
          <p:cNvSpPr/>
          <p:nvPr/>
        </p:nvSpPr>
        <p:spPr>
          <a:xfrm>
            <a:off x="-79512" y="-524911"/>
            <a:ext cx="12192000" cy="19679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E8A22720-0DF2-14C2-19F4-9F5C83407E5E}"/>
              </a:ext>
            </a:extLst>
          </p:cNvPr>
          <p:cNvSpPr/>
          <p:nvPr/>
        </p:nvSpPr>
        <p:spPr>
          <a:xfrm>
            <a:off x="-79512" y="3920780"/>
            <a:ext cx="12192000" cy="19679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6" name="Picture 2" descr="Mapas de Nueva York: Mapa Turístico de NY, Estados Unidos">
            <a:extLst>
              <a:ext uri="{FF2B5EF4-FFF2-40B4-BE49-F238E27FC236}">
                <a16:creationId xmlns:a16="http://schemas.microsoft.com/office/drawing/2014/main" id="{A5319C13-C6B9-2C10-6CE2-1D50AB4B07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6732"/>
          <a:stretch/>
        </p:blipFill>
        <p:spPr bwMode="auto">
          <a:xfrm>
            <a:off x="14960457" y="619869"/>
            <a:ext cx="6836969" cy="4124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416AFE65-CC05-7EBA-5D2D-AB1C0BB93B62}"/>
              </a:ext>
            </a:extLst>
          </p:cNvPr>
          <p:cNvSpPr/>
          <p:nvPr/>
        </p:nvSpPr>
        <p:spPr>
          <a:xfrm>
            <a:off x="-79512" y="4880142"/>
            <a:ext cx="1776232" cy="160528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E2BAAB-7EDA-0E06-31D9-EAF7EE342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667871"/>
            <a:ext cx="10515600" cy="2271092"/>
          </a:xfrm>
        </p:spPr>
        <p:txBody>
          <a:bodyPr/>
          <a:lstStyle/>
          <a:p>
            <a:pPr marL="0" indent="0" algn="just">
              <a:buNone/>
            </a:pPr>
            <a:r>
              <a:rPr lang="es-MX" dirty="0" err="1"/>
              <a:t>Kaggle</a:t>
            </a:r>
            <a:r>
              <a:rPr lang="es-MX" dirty="0"/>
              <a:t> lo desafía a construir un modelo que prediga la duración total de los viajes en taxi en la ciudad de Nueva York.</a:t>
            </a:r>
          </a:p>
          <a:p>
            <a:pPr marL="0" indent="0" algn="just">
              <a:buNone/>
            </a:pPr>
            <a:r>
              <a:rPr lang="es-MX" dirty="0"/>
              <a:t>Data: Fecha y coordenadas de inicio y fin de viaje. Duración de viaje</a:t>
            </a:r>
          </a:p>
          <a:p>
            <a:pPr marL="0" indent="0">
              <a:buNone/>
            </a:pPr>
            <a:r>
              <a:rPr lang="es-MX" dirty="0"/>
              <a:t>Nota: La información incluía viajes de ida y vuelta que no contamos</a:t>
            </a:r>
          </a:p>
        </p:txBody>
      </p: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E8D89A3F-E103-404F-86E2-B47D6B28A7C1}"/>
              </a:ext>
            </a:extLst>
          </p:cNvPr>
          <p:cNvSpPr txBox="1">
            <a:spLocks/>
          </p:cNvSpPr>
          <p:nvPr/>
        </p:nvSpPr>
        <p:spPr>
          <a:xfrm>
            <a:off x="758688" y="660926"/>
            <a:ext cx="10515600" cy="2271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latin typeface="+mj-lt"/>
              </a:rPr>
              <a:t>PLANTEAMIENTO DEL PROBLEMA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7078802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Aerial shot manhattan central park fotografías e imágenes de alta  resolución - Alamy">
            <a:extLst>
              <a:ext uri="{FF2B5EF4-FFF2-40B4-BE49-F238E27FC236}">
                <a16:creationId xmlns:a16="http://schemas.microsoft.com/office/drawing/2014/main" id="{E6A513ED-D39C-3C99-C244-69FD794F6C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3823" y="675704"/>
            <a:ext cx="5962650" cy="4389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9B1E90E-5104-E163-F017-48A703F90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7125"/>
            <a:ext cx="10515600" cy="1325563"/>
          </a:xfrm>
        </p:spPr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E2BAAB-7EDA-0E06-31D9-EAF7EE342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7625"/>
            <a:ext cx="10515600" cy="4351338"/>
          </a:xfrm>
        </p:spPr>
        <p:txBody>
          <a:bodyPr/>
          <a:lstStyle/>
          <a:p>
            <a:endParaRPr lang="es-MX"/>
          </a:p>
        </p:txBody>
      </p:sp>
      <p:pic>
        <p:nvPicPr>
          <p:cNvPr id="1026" name="Picture 2" descr="Taxis en las calles de times square en la ciudad de nueva york al estilo de  escenarios vibrantes | Foto Premium">
            <a:extLst>
              <a:ext uri="{FF2B5EF4-FFF2-40B4-BE49-F238E27FC236}">
                <a16:creationId xmlns:a16="http://schemas.microsoft.com/office/drawing/2014/main" id="{76EFF7A6-FC62-1CA6-A6EB-F63875A570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929211" y="695946"/>
            <a:ext cx="5962650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Mapas de Nueva York: Mapa Turístico de NY, Estados Unidos">
            <a:extLst>
              <a:ext uri="{FF2B5EF4-FFF2-40B4-BE49-F238E27FC236}">
                <a16:creationId xmlns:a16="http://schemas.microsoft.com/office/drawing/2014/main" id="{617D680D-9FD8-E049-1F8A-49954E1CD4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6732"/>
          <a:stretch/>
        </p:blipFill>
        <p:spPr bwMode="auto">
          <a:xfrm>
            <a:off x="9016857" y="619869"/>
            <a:ext cx="6836969" cy="4124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lipse 3">
            <a:extLst>
              <a:ext uri="{FF2B5EF4-FFF2-40B4-BE49-F238E27FC236}">
                <a16:creationId xmlns:a16="http://schemas.microsoft.com/office/drawing/2014/main" id="{631DC223-9932-BBC6-A728-C15EA4D02A20}"/>
              </a:ext>
            </a:extLst>
          </p:cNvPr>
          <p:cNvSpPr/>
          <p:nvPr/>
        </p:nvSpPr>
        <p:spPr>
          <a:xfrm>
            <a:off x="-79512" y="-524911"/>
            <a:ext cx="12192000" cy="19679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E8A22720-0DF2-14C2-19F4-9F5C83407E5E}"/>
              </a:ext>
            </a:extLst>
          </p:cNvPr>
          <p:cNvSpPr/>
          <p:nvPr/>
        </p:nvSpPr>
        <p:spPr>
          <a:xfrm>
            <a:off x="-79512" y="3920780"/>
            <a:ext cx="12192000" cy="19679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3B26760-CDF8-474C-736F-2431FF3F102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052" b="6211"/>
          <a:stretch/>
        </p:blipFill>
        <p:spPr>
          <a:xfrm>
            <a:off x="15853826" y="1081404"/>
            <a:ext cx="6427584" cy="3012441"/>
          </a:xfrm>
          <a:prstGeom prst="rect">
            <a:avLst/>
          </a:prstGeom>
        </p:spPr>
      </p:pic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72EA1C2F-520D-EEE4-D147-CF576A5A7AE5}"/>
              </a:ext>
            </a:extLst>
          </p:cNvPr>
          <p:cNvSpPr txBox="1">
            <a:spLocks/>
          </p:cNvSpPr>
          <p:nvPr/>
        </p:nvSpPr>
        <p:spPr>
          <a:xfrm>
            <a:off x="838200" y="4667871"/>
            <a:ext cx="10515600" cy="2271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/>
              <a:t>La ciudad parece tiene un aspecto de cuadricula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MX" dirty="0"/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F5528E47-64DA-442F-1F29-469EE2847534}"/>
              </a:ext>
            </a:extLst>
          </p:cNvPr>
          <p:cNvSpPr txBox="1">
            <a:spLocks/>
          </p:cNvSpPr>
          <p:nvPr/>
        </p:nvSpPr>
        <p:spPr>
          <a:xfrm>
            <a:off x="758688" y="660926"/>
            <a:ext cx="10515600" cy="2271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latin typeface="+mj-lt"/>
              </a:rPr>
              <a:t>PLANTEAMIENTO DEL PROBLEMA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6416714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Mapas de Nueva York: Mapa Turístico de NY, Estados Unidos">
            <a:extLst>
              <a:ext uri="{FF2B5EF4-FFF2-40B4-BE49-F238E27FC236}">
                <a16:creationId xmlns:a16="http://schemas.microsoft.com/office/drawing/2014/main" id="{617D680D-9FD8-E049-1F8A-49954E1CD4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4903"/>
          <a:stretch/>
        </p:blipFill>
        <p:spPr bwMode="auto">
          <a:xfrm>
            <a:off x="3052477" y="619869"/>
            <a:ext cx="5953996" cy="4124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erial shot manhattan central park fotografías e imágenes de alta  resolución - Alamy">
            <a:extLst>
              <a:ext uri="{FF2B5EF4-FFF2-40B4-BE49-F238E27FC236}">
                <a16:creationId xmlns:a16="http://schemas.microsoft.com/office/drawing/2014/main" id="{E6A513ED-D39C-3C99-C244-69FD794F6C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909937" y="675704"/>
            <a:ext cx="5962650" cy="4389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E2BAAB-7EDA-0E06-31D9-EAF7EE342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7625"/>
            <a:ext cx="10515600" cy="4351338"/>
          </a:xfrm>
        </p:spPr>
        <p:txBody>
          <a:bodyPr/>
          <a:lstStyle/>
          <a:p>
            <a:endParaRPr lang="es-MX" dirty="0"/>
          </a:p>
        </p:txBody>
      </p:sp>
      <p:pic>
        <p:nvPicPr>
          <p:cNvPr id="1026" name="Picture 2" descr="Taxis en las calles de times square en la ciudad de nueva york al estilo de  escenarios vibrantes | Foto Premium">
            <a:extLst>
              <a:ext uri="{FF2B5EF4-FFF2-40B4-BE49-F238E27FC236}">
                <a16:creationId xmlns:a16="http://schemas.microsoft.com/office/drawing/2014/main" id="{76EFF7A6-FC62-1CA6-A6EB-F63875A570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880199" y="695946"/>
            <a:ext cx="5962650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E8A22720-0DF2-14C2-19F4-9F5C83407E5E}"/>
              </a:ext>
            </a:extLst>
          </p:cNvPr>
          <p:cNvSpPr/>
          <p:nvPr/>
        </p:nvSpPr>
        <p:spPr>
          <a:xfrm>
            <a:off x="-79512" y="3920780"/>
            <a:ext cx="12192000" cy="19679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631DC223-9932-BBC6-A728-C15EA4D02A20}"/>
              </a:ext>
            </a:extLst>
          </p:cNvPr>
          <p:cNvSpPr/>
          <p:nvPr/>
        </p:nvSpPr>
        <p:spPr>
          <a:xfrm>
            <a:off x="-79512" y="-524911"/>
            <a:ext cx="12192000" cy="19679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BD8E93E-F741-C52E-B5EE-3388F32F08E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052" b="6211"/>
          <a:stretch/>
        </p:blipFill>
        <p:spPr>
          <a:xfrm>
            <a:off x="9006473" y="1081404"/>
            <a:ext cx="6427584" cy="3012441"/>
          </a:xfrm>
          <a:prstGeom prst="rect">
            <a:avLst/>
          </a:prstGeom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89A3973E-39EE-7568-4CF6-0CDACE5A5108}"/>
              </a:ext>
            </a:extLst>
          </p:cNvPr>
          <p:cNvSpPr txBox="1">
            <a:spLocks/>
          </p:cNvSpPr>
          <p:nvPr/>
        </p:nvSpPr>
        <p:spPr>
          <a:xfrm>
            <a:off x="838200" y="4667871"/>
            <a:ext cx="10515600" cy="2271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/>
              <a:t>Central Park es un obstáculo para poder verlo como cuadrícula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MX" dirty="0"/>
          </a:p>
        </p:txBody>
      </p:sp>
      <p:sp>
        <p:nvSpPr>
          <p:cNvPr id="14" name="Marcador de contenido 2">
            <a:extLst>
              <a:ext uri="{FF2B5EF4-FFF2-40B4-BE49-F238E27FC236}">
                <a16:creationId xmlns:a16="http://schemas.microsoft.com/office/drawing/2014/main" id="{4D897548-4E7C-6013-97C9-39C2DB978DFC}"/>
              </a:ext>
            </a:extLst>
          </p:cNvPr>
          <p:cNvSpPr txBox="1">
            <a:spLocks/>
          </p:cNvSpPr>
          <p:nvPr/>
        </p:nvSpPr>
        <p:spPr>
          <a:xfrm>
            <a:off x="758688" y="660926"/>
            <a:ext cx="10515600" cy="2271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latin typeface="+mj-lt"/>
              </a:rPr>
              <a:t>PLANTEAMIENTO DEL PROBLEMA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5631732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F6CF0BC7-FA75-7C5A-E3A6-50E7FD9523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052" b="6211"/>
          <a:stretch/>
        </p:blipFill>
        <p:spPr>
          <a:xfrm>
            <a:off x="4495658" y="872338"/>
            <a:ext cx="6427584" cy="30124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7C75E8-00CE-9D85-DE14-20838BB77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 dirty="0"/>
          </a:p>
        </p:txBody>
      </p:sp>
      <p:pic>
        <p:nvPicPr>
          <p:cNvPr id="3076" name="Picture 4" descr="Fondo Una Vista Aérea De Una Ciudad De Nueva York Iluminada Por La Noche  Fondo, Foto De Manhattan, Manhattan, Ciudad Imagen de Fondo Para Descarga  Gratuita - Pngtreee">
            <a:extLst>
              <a:ext uri="{FF2B5EF4-FFF2-40B4-BE49-F238E27FC236}">
                <a16:creationId xmlns:a16="http://schemas.microsoft.com/office/drawing/2014/main" id="{232E43C1-D70C-BC98-A759-2E65EB0708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36" r="35681"/>
          <a:stretch/>
        </p:blipFill>
        <p:spPr bwMode="auto">
          <a:xfrm>
            <a:off x="0" y="0"/>
            <a:ext cx="3727174" cy="6790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8257D397-3917-5EDC-5F59-153074F630BB}"/>
              </a:ext>
            </a:extLst>
          </p:cNvPr>
          <p:cNvSpPr txBox="1">
            <a:spLocks/>
          </p:cNvSpPr>
          <p:nvPr/>
        </p:nvSpPr>
        <p:spPr>
          <a:xfrm>
            <a:off x="4495658" y="4030720"/>
            <a:ext cx="6646107" cy="27508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dirty="0"/>
              <a:t>Distancia real (azul)</a:t>
            </a:r>
          </a:p>
          <a:p>
            <a:r>
              <a:rPr lang="es-MX" dirty="0"/>
              <a:t>Distancia </a:t>
            </a:r>
            <a:r>
              <a:rPr lang="es-MX" dirty="0" err="1"/>
              <a:t>haversine</a:t>
            </a:r>
            <a:r>
              <a:rPr lang="es-MX" dirty="0"/>
              <a:t> (amarillo)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MX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MX" dirty="0"/>
              <a:t>En la primera ilustración la distancia real es aproximadamente 1.41 veces más grande</a:t>
            </a:r>
          </a:p>
        </p:txBody>
      </p:sp>
      <p:sp>
        <p:nvSpPr>
          <p:cNvPr id="21" name="Marcador de contenido 2">
            <a:extLst>
              <a:ext uri="{FF2B5EF4-FFF2-40B4-BE49-F238E27FC236}">
                <a16:creationId xmlns:a16="http://schemas.microsoft.com/office/drawing/2014/main" id="{2CD2E57E-9EBD-F9A9-2712-B7D1674B9525}"/>
              </a:ext>
            </a:extLst>
          </p:cNvPr>
          <p:cNvSpPr txBox="1">
            <a:spLocks/>
          </p:cNvSpPr>
          <p:nvPr/>
        </p:nvSpPr>
        <p:spPr>
          <a:xfrm>
            <a:off x="2560911" y="267746"/>
            <a:ext cx="10515600" cy="2271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latin typeface="+mj-lt"/>
              </a:rPr>
              <a:t>HERRAMIENTAS A UTILIZAR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395059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7C75E8-00CE-9D85-DE14-20838BB77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 dirty="0"/>
          </a:p>
        </p:txBody>
      </p:sp>
      <p:pic>
        <p:nvPicPr>
          <p:cNvPr id="3076" name="Picture 4" descr="Fondo Una Vista Aérea De Una Ciudad De Nueva York Iluminada Por La Noche  Fondo, Foto De Manhattan, Manhattan, Ciudad Imagen de Fondo Para Descarga  Gratuita - Pngtreee">
            <a:extLst>
              <a:ext uri="{FF2B5EF4-FFF2-40B4-BE49-F238E27FC236}">
                <a16:creationId xmlns:a16="http://schemas.microsoft.com/office/drawing/2014/main" id="{232E43C1-D70C-BC98-A759-2E65EB0708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36" r="35681"/>
          <a:stretch/>
        </p:blipFill>
        <p:spPr bwMode="auto">
          <a:xfrm>
            <a:off x="0" y="0"/>
            <a:ext cx="3727174" cy="6790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8257D397-3917-5EDC-5F59-153074F630BB}"/>
              </a:ext>
            </a:extLst>
          </p:cNvPr>
          <p:cNvSpPr txBox="1">
            <a:spLocks/>
          </p:cNvSpPr>
          <p:nvPr/>
        </p:nvSpPr>
        <p:spPr>
          <a:xfrm>
            <a:off x="4495658" y="4809390"/>
            <a:ext cx="6646107" cy="27508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MX" dirty="0"/>
              <a:t>Central Park evita continuar con la forma de cuadrícula. Por lo tanto dividiremos en 4 áreas.</a:t>
            </a:r>
          </a:p>
        </p:txBody>
      </p:sp>
      <p:pic>
        <p:nvPicPr>
          <p:cNvPr id="7170" name="Picture 2" descr="Mapas de Nueva York: Mapa Turístico de NY, Estados Unidos">
            <a:extLst>
              <a:ext uri="{FF2B5EF4-FFF2-40B4-BE49-F238E27FC236}">
                <a16:creationId xmlns:a16="http://schemas.microsoft.com/office/drawing/2014/main" id="{5B5F18D2-30E7-0CFE-7631-28AF704154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7980" y="1450665"/>
            <a:ext cx="7381461" cy="28583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73BE6D33-C91B-C1ED-B040-A4957A9AE2F1}"/>
              </a:ext>
            </a:extLst>
          </p:cNvPr>
          <p:cNvSpPr txBox="1">
            <a:spLocks/>
          </p:cNvSpPr>
          <p:nvPr/>
        </p:nvSpPr>
        <p:spPr>
          <a:xfrm>
            <a:off x="2560911" y="267746"/>
            <a:ext cx="10515600" cy="2271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latin typeface="+mj-lt"/>
              </a:rPr>
              <a:t>HERRAMIENTAS A UTILIZAR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69264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7C75E8-00CE-9D85-DE14-20838BB77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 dirty="0"/>
          </a:p>
        </p:txBody>
      </p:sp>
      <p:pic>
        <p:nvPicPr>
          <p:cNvPr id="3076" name="Picture 4" descr="Fondo Una Vista Aérea De Una Ciudad De Nueva York Iluminada Por La Noche  Fondo, Foto De Manhattan, Manhattan, Ciudad Imagen de Fondo Para Descarga  Gratuita - Pngtreee">
            <a:extLst>
              <a:ext uri="{FF2B5EF4-FFF2-40B4-BE49-F238E27FC236}">
                <a16:creationId xmlns:a16="http://schemas.microsoft.com/office/drawing/2014/main" id="{232E43C1-D70C-BC98-A759-2E65EB0708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36" r="35681"/>
          <a:stretch/>
        </p:blipFill>
        <p:spPr bwMode="auto">
          <a:xfrm>
            <a:off x="0" y="0"/>
            <a:ext cx="3727174" cy="6790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Mapas de Nueva York: Mapa Turístico de NY, Estados Unidos">
            <a:extLst>
              <a:ext uri="{FF2B5EF4-FFF2-40B4-BE49-F238E27FC236}">
                <a16:creationId xmlns:a16="http://schemas.microsoft.com/office/drawing/2014/main" id="{5B5F18D2-30E7-0CFE-7631-28AF704154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7980" y="1462239"/>
            <a:ext cx="7381461" cy="28583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1829F050-1C9D-B3DD-00F1-4978829DA436}"/>
              </a:ext>
            </a:extLst>
          </p:cNvPr>
          <p:cNvSpPr/>
          <p:nvPr/>
        </p:nvSpPr>
        <p:spPr>
          <a:xfrm>
            <a:off x="4104862" y="1462239"/>
            <a:ext cx="735496" cy="2858391"/>
          </a:xfrm>
          <a:prstGeom prst="rect">
            <a:avLst/>
          </a:prstGeom>
          <a:solidFill>
            <a:srgbClr val="FF0000">
              <a:alpha val="5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dirty="0"/>
              <a:t>A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6E148E3-450E-12BE-9916-900E383E6C54}"/>
              </a:ext>
            </a:extLst>
          </p:cNvPr>
          <p:cNvSpPr/>
          <p:nvPr/>
        </p:nvSpPr>
        <p:spPr>
          <a:xfrm>
            <a:off x="4840357" y="1462239"/>
            <a:ext cx="2186607" cy="1451405"/>
          </a:xfrm>
          <a:prstGeom prst="rect">
            <a:avLst/>
          </a:prstGeom>
          <a:solidFill>
            <a:srgbClr val="FFC000">
              <a:alpha val="5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dirty="0"/>
              <a:t>B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CDA3A3F7-DF5C-072F-307B-A8F77AE39AED}"/>
              </a:ext>
            </a:extLst>
          </p:cNvPr>
          <p:cNvSpPr/>
          <p:nvPr/>
        </p:nvSpPr>
        <p:spPr>
          <a:xfrm>
            <a:off x="7026964" y="1462237"/>
            <a:ext cx="4482477" cy="2858393"/>
          </a:xfrm>
          <a:prstGeom prst="rect">
            <a:avLst/>
          </a:prstGeom>
          <a:solidFill>
            <a:srgbClr val="92D050">
              <a:alpha val="5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dirty="0"/>
              <a:t>D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38106827-4CBE-E334-5565-A485C0B2A27D}"/>
              </a:ext>
            </a:extLst>
          </p:cNvPr>
          <p:cNvSpPr/>
          <p:nvPr/>
        </p:nvSpPr>
        <p:spPr>
          <a:xfrm>
            <a:off x="4840357" y="3368305"/>
            <a:ext cx="2186607" cy="952326"/>
          </a:xfrm>
          <a:prstGeom prst="rect">
            <a:avLst/>
          </a:prstGeom>
          <a:solidFill>
            <a:srgbClr val="00B0F0">
              <a:alpha val="5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dirty="0"/>
              <a:t>C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7D61F06F-C5F4-2C6D-9738-228669AA6673}"/>
              </a:ext>
            </a:extLst>
          </p:cNvPr>
          <p:cNvSpPr txBox="1">
            <a:spLocks/>
          </p:cNvSpPr>
          <p:nvPr/>
        </p:nvSpPr>
        <p:spPr>
          <a:xfrm>
            <a:off x="4495656" y="4590470"/>
            <a:ext cx="6646107" cy="27508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MX" dirty="0"/>
              <a:t>Central Park evita continuar con la forma de cuadrícula. Por lo tanto dividiremos en 4 áreas.</a:t>
            </a:r>
          </a:p>
        </p:txBody>
      </p:sp>
      <p:pic>
        <p:nvPicPr>
          <p:cNvPr id="10" name="Picture 2" descr="New York city guide | British GQ | British GQ">
            <a:extLst>
              <a:ext uri="{FF2B5EF4-FFF2-40B4-BE49-F238E27FC236}">
                <a16:creationId xmlns:a16="http://schemas.microsoft.com/office/drawing/2014/main" id="{28508FB5-FB44-02B3-0EA6-B78CB2030C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43" r="37962"/>
          <a:stretch/>
        </p:blipFill>
        <p:spPr bwMode="auto">
          <a:xfrm>
            <a:off x="12201938" y="0"/>
            <a:ext cx="441297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55F4879F-481E-E739-B759-E941E9A3C35D}"/>
              </a:ext>
            </a:extLst>
          </p:cNvPr>
          <p:cNvSpPr txBox="1">
            <a:spLocks/>
          </p:cNvSpPr>
          <p:nvPr/>
        </p:nvSpPr>
        <p:spPr>
          <a:xfrm>
            <a:off x="2560911" y="267746"/>
            <a:ext cx="10515600" cy="2271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MX" dirty="0">
                <a:latin typeface="+mj-lt"/>
              </a:rPr>
              <a:t>HERRAMIENTAS A UTILIZAR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522747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C8E3DA-0B97-F716-BCEC-3D7A3DA87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Implementación del modelo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3D44EA9-AB6B-BA37-381E-C24513B44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38104" cy="4351338"/>
          </a:xfrm>
        </p:spPr>
        <p:txBody>
          <a:bodyPr/>
          <a:lstStyle/>
          <a:p>
            <a:pPr marL="0" indent="0">
              <a:buNone/>
            </a:pPr>
            <a:r>
              <a:rPr lang="es-MX" dirty="0"/>
              <a:t>Variable objetivo:</a:t>
            </a:r>
          </a:p>
          <a:p>
            <a:pPr marL="0" indent="0">
              <a:buNone/>
            </a:pPr>
            <a:r>
              <a:rPr lang="es-MX" dirty="0"/>
              <a:t>Duración (segundos)</a:t>
            </a:r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r>
              <a:rPr lang="es-MX" dirty="0"/>
              <a:t>Parámetros del modelo:</a:t>
            </a:r>
          </a:p>
          <a:p>
            <a:r>
              <a:rPr lang="es-MX" dirty="0"/>
              <a:t>Distancia </a:t>
            </a:r>
            <a:r>
              <a:rPr lang="es-MX" dirty="0" err="1"/>
              <a:t>haversine</a:t>
            </a:r>
            <a:endParaRPr lang="es-MX" dirty="0"/>
          </a:p>
          <a:p>
            <a:r>
              <a:rPr lang="es-MX" dirty="0"/>
              <a:t>Fin de semana</a:t>
            </a:r>
          </a:p>
          <a:p>
            <a:r>
              <a:rPr lang="es-MX" dirty="0">
                <a:solidFill>
                  <a:schemeClr val="tx1">
                    <a:lumMod val="50000"/>
                  </a:schemeClr>
                </a:solidFill>
              </a:rPr>
              <a:t>Hora</a:t>
            </a:r>
          </a:p>
          <a:p>
            <a:r>
              <a:rPr lang="es-MX" dirty="0">
                <a:solidFill>
                  <a:schemeClr val="tx1">
                    <a:lumMod val="50000"/>
                  </a:schemeClr>
                </a:solidFill>
              </a:rPr>
              <a:t>Área de inicio área de fin</a:t>
            </a:r>
          </a:p>
        </p:txBody>
      </p:sp>
      <p:pic>
        <p:nvPicPr>
          <p:cNvPr id="8194" name="Picture 2" descr="New York city guide | British GQ | British GQ">
            <a:extLst>
              <a:ext uri="{FF2B5EF4-FFF2-40B4-BE49-F238E27FC236}">
                <a16:creationId xmlns:a16="http://schemas.microsoft.com/office/drawing/2014/main" id="{FCBB9389-0532-33A2-F11D-7CFF01F98F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43" r="37962"/>
          <a:stretch/>
        </p:blipFill>
        <p:spPr bwMode="auto">
          <a:xfrm>
            <a:off x="7775711" y="0"/>
            <a:ext cx="441297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Fondo Una Vista Aérea De Una Ciudad De Nueva York Iluminada Por La Noche  Fondo, Foto De Manhattan, Manhattan, Ciudad Imagen de Fondo Para Descarga  Gratuita - Pngtreee">
            <a:extLst>
              <a:ext uri="{FF2B5EF4-FFF2-40B4-BE49-F238E27FC236}">
                <a16:creationId xmlns:a16="http://schemas.microsoft.com/office/drawing/2014/main" id="{C51BD859-185A-51E7-0CA9-1FD26BAA5D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36" r="35681"/>
          <a:stretch/>
        </p:blipFill>
        <p:spPr bwMode="auto">
          <a:xfrm>
            <a:off x="-3727174" y="0"/>
            <a:ext cx="3727174" cy="6790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12090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C8E3DA-0B97-F716-BCEC-3D7A3DA87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Implementación del modelo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3D44EA9-AB6B-BA37-381E-C24513B44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38104" cy="4351338"/>
          </a:xfrm>
        </p:spPr>
        <p:txBody>
          <a:bodyPr/>
          <a:lstStyle/>
          <a:p>
            <a:pPr marL="0" indent="0">
              <a:buNone/>
            </a:pPr>
            <a:r>
              <a:rPr lang="es-MX" dirty="0"/>
              <a:t>Variable objetivo:</a:t>
            </a:r>
          </a:p>
          <a:p>
            <a:pPr marL="0" indent="0">
              <a:buNone/>
            </a:pPr>
            <a:r>
              <a:rPr lang="es-MX" dirty="0"/>
              <a:t>Duración (segundos)</a:t>
            </a:r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r>
              <a:rPr lang="es-MX" dirty="0"/>
              <a:t>Parámetros del modelo:</a:t>
            </a:r>
          </a:p>
          <a:p>
            <a:r>
              <a:rPr lang="es-MX" dirty="0"/>
              <a:t>Distancia </a:t>
            </a:r>
            <a:r>
              <a:rPr lang="es-MX" dirty="0" err="1"/>
              <a:t>haversine</a:t>
            </a:r>
            <a:endParaRPr lang="es-MX" dirty="0"/>
          </a:p>
          <a:p>
            <a:r>
              <a:rPr lang="es-MX" dirty="0"/>
              <a:t>Fin de semana</a:t>
            </a:r>
          </a:p>
        </p:txBody>
      </p:sp>
      <p:pic>
        <p:nvPicPr>
          <p:cNvPr id="8194" name="Picture 2" descr="New York city guide | British GQ | British GQ">
            <a:extLst>
              <a:ext uri="{FF2B5EF4-FFF2-40B4-BE49-F238E27FC236}">
                <a16:creationId xmlns:a16="http://schemas.microsoft.com/office/drawing/2014/main" id="{FCBB9389-0532-33A2-F11D-7CFF01F98F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43" r="37962"/>
          <a:stretch/>
        </p:blipFill>
        <p:spPr bwMode="auto">
          <a:xfrm>
            <a:off x="7775711" y="0"/>
            <a:ext cx="441297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Fondo Una Vista Aérea De Una Ciudad De Nueva York Iluminada Por La Noche  Fondo, Foto De Manhattan, Manhattan, Ciudad Imagen de Fondo Para Descarga  Gratuita - Pngtreee">
            <a:extLst>
              <a:ext uri="{FF2B5EF4-FFF2-40B4-BE49-F238E27FC236}">
                <a16:creationId xmlns:a16="http://schemas.microsoft.com/office/drawing/2014/main" id="{C51BD859-185A-51E7-0CA9-1FD26BAA5D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36" r="35681"/>
          <a:stretch/>
        </p:blipFill>
        <p:spPr bwMode="auto">
          <a:xfrm>
            <a:off x="-3727174" y="0"/>
            <a:ext cx="3727174" cy="6790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9CC5999E-6846-657D-F61F-9AD9EF2779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5381" y="4978189"/>
            <a:ext cx="3343742" cy="1514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4442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Escala de grise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351</TotalTime>
  <Words>209</Words>
  <Application>Microsoft Office PowerPoint</Application>
  <PresentationFormat>Panorámica</PresentationFormat>
  <Paragraphs>38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de Office</vt:lpstr>
      <vt:lpstr>New York City Taxi Trip Duration Ejercicio por Eduardo Javier Mendieta Lugo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Implementación del modelo</vt:lpstr>
      <vt:lpstr>Implementación del modelo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Eduardo Javier Mendieta Lugo</dc:creator>
  <cp:lastModifiedBy>Eduardo Javier Mendieta Lugo</cp:lastModifiedBy>
  <cp:revision>1</cp:revision>
  <dcterms:created xsi:type="dcterms:W3CDTF">2024-06-22T02:28:00Z</dcterms:created>
  <dcterms:modified xsi:type="dcterms:W3CDTF">2024-06-22T08:19:35Z</dcterms:modified>
</cp:coreProperties>
</file>

<file path=docProps/thumbnail.jpeg>
</file>